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2852400"/>
  <p:notesSz cx="6858000" cy="9144000"/>
  <p:embeddedFontLst>
    <p:embeddedFont>
      <p:font typeface="Arial Narrow" panose="020B060602020203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Nunito" panose="00000500000000000000" pitchFamily="2" charset="0"/>
      <p:regular r:id="rId11"/>
      <p:bold r:id="rId12"/>
      <p:italic r:id="rId13"/>
      <p:boldItalic r:id="rId14"/>
    </p:embeddedFont>
    <p:embeddedFont>
      <p:font typeface="Nunito Bold" panose="00000800000000000000" pitchFamily="2" charset="0"/>
      <p:regular r:id="rId15"/>
      <p:bold r:id="rId16"/>
    </p:embeddedFont>
    <p:embeddedFont>
      <p:font typeface="Nunito Heavy" panose="020B0604020202020204" charset="0"/>
      <p:regular r:id="rId17"/>
    </p:embeddedFont>
    <p:embeddedFont>
      <p:font typeface="Nunito Italics" panose="020B0604020202020204" charset="0"/>
      <p:regular r:id="rId18"/>
    </p:embeddedFont>
    <p:embeddedFont>
      <p:font typeface="Nunito Ultra-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21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viewProps" Target="view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tableStyles" Target="tableStyle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hyperlink" Target="https://olm.vn/tsdc/14393" TargetMode="External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479512">
            <a:off x="1307256" y="2916503"/>
            <a:ext cx="7200900" cy="5223867"/>
          </a:xfrm>
          <a:custGeom>
            <a:avLst/>
            <a:gdLst/>
            <a:ahLst/>
            <a:cxnLst/>
            <a:rect l="l" t="t" r="r" b="b"/>
            <a:pathLst>
              <a:path w="7200900" h="5223867">
                <a:moveTo>
                  <a:pt x="0" y="0"/>
                </a:moveTo>
                <a:lnTo>
                  <a:pt x="7200900" y="0"/>
                </a:lnTo>
                <a:lnTo>
                  <a:pt x="7200900" y="5223867"/>
                </a:lnTo>
                <a:lnTo>
                  <a:pt x="0" y="52238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5034" y="1589443"/>
            <a:ext cx="1703348" cy="960263"/>
          </a:xfrm>
          <a:custGeom>
            <a:avLst/>
            <a:gdLst/>
            <a:ahLst/>
            <a:cxnLst/>
            <a:rect l="l" t="t" r="r" b="b"/>
            <a:pathLst>
              <a:path w="1703348" h="960263">
                <a:moveTo>
                  <a:pt x="0" y="0"/>
                </a:moveTo>
                <a:lnTo>
                  <a:pt x="1703348" y="0"/>
                </a:lnTo>
                <a:lnTo>
                  <a:pt x="1703348" y="960263"/>
                </a:lnTo>
                <a:lnTo>
                  <a:pt x="0" y="960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823957">
            <a:off x="-181377" y="5650643"/>
            <a:ext cx="1804588" cy="1309132"/>
          </a:xfrm>
          <a:custGeom>
            <a:avLst/>
            <a:gdLst/>
            <a:ahLst/>
            <a:cxnLst/>
            <a:rect l="l" t="t" r="r" b="b"/>
            <a:pathLst>
              <a:path w="1804588" h="1309132">
                <a:moveTo>
                  <a:pt x="0" y="0"/>
                </a:moveTo>
                <a:lnTo>
                  <a:pt x="1804587" y="0"/>
                </a:lnTo>
                <a:lnTo>
                  <a:pt x="1804587" y="1309132"/>
                </a:lnTo>
                <a:lnTo>
                  <a:pt x="0" y="1309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8146070" y="2893574"/>
            <a:ext cx="1434190" cy="808524"/>
          </a:xfrm>
          <a:custGeom>
            <a:avLst/>
            <a:gdLst/>
            <a:ahLst/>
            <a:cxnLst/>
            <a:rect l="l" t="t" r="r" b="b"/>
            <a:pathLst>
              <a:path w="1434190" h="808524">
                <a:moveTo>
                  <a:pt x="1434189" y="0"/>
                </a:moveTo>
                <a:lnTo>
                  <a:pt x="0" y="0"/>
                </a:lnTo>
                <a:lnTo>
                  <a:pt x="0" y="808524"/>
                </a:lnTo>
                <a:lnTo>
                  <a:pt x="1434189" y="808524"/>
                </a:lnTo>
                <a:lnTo>
                  <a:pt x="143418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81880" flipH="1" flipV="1">
            <a:off x="6375138" y="5437132"/>
            <a:ext cx="3955386" cy="2869421"/>
          </a:xfrm>
          <a:custGeom>
            <a:avLst/>
            <a:gdLst/>
            <a:ahLst/>
            <a:cxnLst/>
            <a:rect l="l" t="t" r="r" b="b"/>
            <a:pathLst>
              <a:path w="3955386" h="2869421">
                <a:moveTo>
                  <a:pt x="3955386" y="2869421"/>
                </a:moveTo>
                <a:lnTo>
                  <a:pt x="0" y="2869421"/>
                </a:lnTo>
                <a:lnTo>
                  <a:pt x="0" y="0"/>
                </a:lnTo>
                <a:lnTo>
                  <a:pt x="3955386" y="0"/>
                </a:lnTo>
                <a:lnTo>
                  <a:pt x="3955386" y="286942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00255" flipH="1" flipV="1">
            <a:off x="240602" y="6457219"/>
            <a:ext cx="3726237" cy="2703185"/>
          </a:xfrm>
          <a:custGeom>
            <a:avLst/>
            <a:gdLst/>
            <a:ahLst/>
            <a:cxnLst/>
            <a:rect l="l" t="t" r="r" b="b"/>
            <a:pathLst>
              <a:path w="3726237" h="2703185">
                <a:moveTo>
                  <a:pt x="3726237" y="2703185"/>
                </a:moveTo>
                <a:lnTo>
                  <a:pt x="0" y="2703185"/>
                </a:lnTo>
                <a:lnTo>
                  <a:pt x="0" y="0"/>
                </a:lnTo>
                <a:lnTo>
                  <a:pt x="3726237" y="0"/>
                </a:lnTo>
                <a:lnTo>
                  <a:pt x="3726237" y="270318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379725" y="7463498"/>
            <a:ext cx="5094506" cy="2778822"/>
          </a:xfrm>
          <a:custGeom>
            <a:avLst/>
            <a:gdLst/>
            <a:ahLst/>
            <a:cxnLst/>
            <a:rect l="l" t="t" r="r" b="b"/>
            <a:pathLst>
              <a:path w="5094506" h="2778822">
                <a:moveTo>
                  <a:pt x="0" y="0"/>
                </a:moveTo>
                <a:lnTo>
                  <a:pt x="5094507" y="0"/>
                </a:lnTo>
                <a:lnTo>
                  <a:pt x="5094507" y="2778822"/>
                </a:lnTo>
                <a:lnTo>
                  <a:pt x="0" y="2778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845868" y="7789761"/>
            <a:ext cx="4461433" cy="2433509"/>
          </a:xfrm>
          <a:custGeom>
            <a:avLst/>
            <a:gdLst/>
            <a:ahLst/>
            <a:cxnLst/>
            <a:rect l="l" t="t" r="r" b="b"/>
            <a:pathLst>
              <a:path w="4461433" h="2433509">
                <a:moveTo>
                  <a:pt x="0" y="0"/>
                </a:moveTo>
                <a:lnTo>
                  <a:pt x="4461433" y="0"/>
                </a:lnTo>
                <a:lnTo>
                  <a:pt x="4461433" y="2433509"/>
                </a:lnTo>
                <a:lnTo>
                  <a:pt x="0" y="24335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9728" y="8331341"/>
            <a:ext cx="3977317" cy="2169446"/>
          </a:xfrm>
          <a:custGeom>
            <a:avLst/>
            <a:gdLst/>
            <a:ahLst/>
            <a:cxnLst/>
            <a:rect l="l" t="t" r="r" b="b"/>
            <a:pathLst>
              <a:path w="3977317" h="2169446">
                <a:moveTo>
                  <a:pt x="0" y="0"/>
                </a:moveTo>
                <a:lnTo>
                  <a:pt x="3977317" y="0"/>
                </a:lnTo>
                <a:lnTo>
                  <a:pt x="3977317" y="2169446"/>
                </a:lnTo>
                <a:lnTo>
                  <a:pt x="0" y="21694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47117" y="10586512"/>
            <a:ext cx="10334117" cy="2273584"/>
          </a:xfrm>
          <a:custGeom>
            <a:avLst/>
            <a:gdLst/>
            <a:ahLst/>
            <a:cxnLst/>
            <a:rect l="l" t="t" r="r" b="b"/>
            <a:pathLst>
              <a:path w="10334117" h="2273584">
                <a:moveTo>
                  <a:pt x="0" y="0"/>
                </a:moveTo>
                <a:lnTo>
                  <a:pt x="10334117" y="0"/>
                </a:lnTo>
                <a:lnTo>
                  <a:pt x="10334117" y="2273584"/>
                </a:lnTo>
                <a:lnTo>
                  <a:pt x="0" y="22735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2803" r="-3458" b="-152307"/>
            </a:stretch>
          </a:blipFill>
        </p:spPr>
      </p:sp>
      <p:sp>
        <p:nvSpPr>
          <p:cNvPr id="12" name="Freeform 12"/>
          <p:cNvSpPr/>
          <p:nvPr/>
        </p:nvSpPr>
        <p:spPr>
          <a:xfrm rot="1386548">
            <a:off x="56670" y="39179"/>
            <a:ext cx="1100708" cy="620524"/>
          </a:xfrm>
          <a:custGeom>
            <a:avLst/>
            <a:gdLst/>
            <a:ahLst/>
            <a:cxnLst/>
            <a:rect l="l" t="t" r="r" b="b"/>
            <a:pathLst>
              <a:path w="1100708" h="620524">
                <a:moveTo>
                  <a:pt x="0" y="0"/>
                </a:moveTo>
                <a:lnTo>
                  <a:pt x="1100708" y="0"/>
                </a:lnTo>
                <a:lnTo>
                  <a:pt x="1100708" y="620524"/>
                </a:lnTo>
                <a:lnTo>
                  <a:pt x="0" y="6205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53721" y="2417808"/>
            <a:ext cx="6913140" cy="3725476"/>
            <a:chOff x="0" y="0"/>
            <a:chExt cx="1820745" cy="9811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20745" cy="981195"/>
            </a:xfrm>
            <a:custGeom>
              <a:avLst/>
              <a:gdLst/>
              <a:ahLst/>
              <a:cxnLst/>
              <a:rect l="l" t="t" r="r" b="b"/>
              <a:pathLst>
                <a:path w="1820745" h="981195">
                  <a:moveTo>
                    <a:pt x="57114" y="0"/>
                  </a:moveTo>
                  <a:lnTo>
                    <a:pt x="1763631" y="0"/>
                  </a:lnTo>
                  <a:cubicBezTo>
                    <a:pt x="1778778" y="0"/>
                    <a:pt x="1793305" y="6017"/>
                    <a:pt x="1804016" y="16728"/>
                  </a:cubicBezTo>
                  <a:cubicBezTo>
                    <a:pt x="1814727" y="27439"/>
                    <a:pt x="1820745" y="41967"/>
                    <a:pt x="1820745" y="57114"/>
                  </a:cubicBezTo>
                  <a:lnTo>
                    <a:pt x="1820745" y="924081"/>
                  </a:lnTo>
                  <a:cubicBezTo>
                    <a:pt x="1820745" y="939229"/>
                    <a:pt x="1814727" y="953756"/>
                    <a:pt x="1804016" y="964467"/>
                  </a:cubicBezTo>
                  <a:cubicBezTo>
                    <a:pt x="1793305" y="975178"/>
                    <a:pt x="1778778" y="981195"/>
                    <a:pt x="1763631" y="981195"/>
                  </a:cubicBezTo>
                  <a:lnTo>
                    <a:pt x="57114" y="981195"/>
                  </a:lnTo>
                  <a:cubicBezTo>
                    <a:pt x="25571" y="981195"/>
                    <a:pt x="0" y="955625"/>
                    <a:pt x="0" y="924081"/>
                  </a:cubicBezTo>
                  <a:lnTo>
                    <a:pt x="0" y="57114"/>
                  </a:lnTo>
                  <a:cubicBezTo>
                    <a:pt x="0" y="41967"/>
                    <a:pt x="6017" y="27439"/>
                    <a:pt x="16728" y="16728"/>
                  </a:cubicBezTo>
                  <a:cubicBezTo>
                    <a:pt x="27439" y="6017"/>
                    <a:pt x="41967" y="0"/>
                    <a:pt x="57114" y="0"/>
                  </a:cubicBezTo>
                  <a:close/>
                </a:path>
              </a:pathLst>
            </a:custGeom>
            <a:solidFill>
              <a:srgbClr val="FE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820745" cy="10192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51961" y="9171636"/>
            <a:ext cx="8281481" cy="3599213"/>
            <a:chOff x="0" y="-38100"/>
            <a:chExt cx="2181131" cy="947941"/>
          </a:xfrm>
        </p:grpSpPr>
        <p:sp>
          <p:nvSpPr>
            <p:cNvPr id="17" name="Freeform 17"/>
            <p:cNvSpPr/>
            <p:nvPr/>
          </p:nvSpPr>
          <p:spPr>
            <a:xfrm>
              <a:off x="0" y="54927"/>
              <a:ext cx="2181131" cy="789106"/>
            </a:xfrm>
            <a:custGeom>
              <a:avLst/>
              <a:gdLst/>
              <a:ahLst/>
              <a:cxnLst/>
              <a:rect l="l" t="t" r="r" b="b"/>
              <a:pathLst>
                <a:path w="2181131" h="909841">
                  <a:moveTo>
                    <a:pt x="47677" y="0"/>
                  </a:moveTo>
                  <a:lnTo>
                    <a:pt x="2133453" y="0"/>
                  </a:lnTo>
                  <a:cubicBezTo>
                    <a:pt x="2159785" y="0"/>
                    <a:pt x="2181131" y="21346"/>
                    <a:pt x="2181131" y="47677"/>
                  </a:cubicBezTo>
                  <a:lnTo>
                    <a:pt x="2181131" y="862164"/>
                  </a:lnTo>
                  <a:cubicBezTo>
                    <a:pt x="2181131" y="874809"/>
                    <a:pt x="2176107" y="886936"/>
                    <a:pt x="2167166" y="895877"/>
                  </a:cubicBezTo>
                  <a:cubicBezTo>
                    <a:pt x="2158225" y="904818"/>
                    <a:pt x="2146098" y="909841"/>
                    <a:pt x="2133453" y="909841"/>
                  </a:cubicBezTo>
                  <a:lnTo>
                    <a:pt x="47677" y="909841"/>
                  </a:lnTo>
                  <a:cubicBezTo>
                    <a:pt x="21346" y="909841"/>
                    <a:pt x="0" y="888495"/>
                    <a:pt x="0" y="862164"/>
                  </a:cubicBezTo>
                  <a:lnTo>
                    <a:pt x="0" y="47677"/>
                  </a:lnTo>
                  <a:cubicBezTo>
                    <a:pt x="0" y="21346"/>
                    <a:pt x="21346" y="0"/>
                    <a:pt x="47677" y="0"/>
                  </a:cubicBezTo>
                  <a:close/>
                </a:path>
              </a:pathLst>
            </a:custGeom>
            <a:solidFill>
              <a:srgbClr val="FE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181131" cy="947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-47117" y="11481862"/>
            <a:ext cx="1172267" cy="1288988"/>
          </a:xfrm>
          <a:custGeom>
            <a:avLst/>
            <a:gdLst/>
            <a:ahLst/>
            <a:cxnLst/>
            <a:rect l="l" t="t" r="r" b="b"/>
            <a:pathLst>
              <a:path w="1172267" h="1288988">
                <a:moveTo>
                  <a:pt x="0" y="0"/>
                </a:moveTo>
                <a:lnTo>
                  <a:pt x="1172267" y="0"/>
                </a:lnTo>
                <a:lnTo>
                  <a:pt x="1172267" y="1288988"/>
                </a:lnTo>
                <a:lnTo>
                  <a:pt x="0" y="128898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5089" r="-15089"/>
            </a:stretch>
          </a:blipFill>
        </p:spPr>
      </p:sp>
      <p:sp>
        <p:nvSpPr>
          <p:cNvPr id="20" name="Freeform 20"/>
          <p:cNvSpPr/>
          <p:nvPr/>
        </p:nvSpPr>
        <p:spPr>
          <a:xfrm rot="6000">
            <a:off x="337907" y="1280479"/>
            <a:ext cx="9724166" cy="899032"/>
          </a:xfrm>
          <a:custGeom>
            <a:avLst/>
            <a:gdLst/>
            <a:ahLst/>
            <a:cxnLst/>
            <a:rect l="l" t="t" r="r" b="b"/>
            <a:pathLst>
              <a:path w="9724166" h="899032">
                <a:moveTo>
                  <a:pt x="0" y="16969"/>
                </a:moveTo>
                <a:lnTo>
                  <a:pt x="9722626" y="0"/>
                </a:lnTo>
                <a:lnTo>
                  <a:pt x="9724166" y="882062"/>
                </a:lnTo>
                <a:lnTo>
                  <a:pt x="1540" y="899031"/>
                </a:lnTo>
                <a:lnTo>
                  <a:pt x="0" y="16969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300" t="-39" b="-97211"/>
            </a:stretch>
          </a:blipFill>
        </p:spPr>
      </p:sp>
      <p:sp>
        <p:nvSpPr>
          <p:cNvPr id="21" name="Freeform 21"/>
          <p:cNvSpPr/>
          <p:nvPr/>
        </p:nvSpPr>
        <p:spPr>
          <a:xfrm rot="-2107390">
            <a:off x="9487041" y="189739"/>
            <a:ext cx="799959" cy="450977"/>
          </a:xfrm>
          <a:custGeom>
            <a:avLst/>
            <a:gdLst/>
            <a:ahLst/>
            <a:cxnLst/>
            <a:rect l="l" t="t" r="r" b="b"/>
            <a:pathLst>
              <a:path w="799959" h="450977">
                <a:moveTo>
                  <a:pt x="0" y="0"/>
                </a:moveTo>
                <a:lnTo>
                  <a:pt x="799959" y="0"/>
                </a:lnTo>
                <a:lnTo>
                  <a:pt x="799959" y="450977"/>
                </a:lnTo>
                <a:lnTo>
                  <a:pt x="0" y="45097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6000">
            <a:off x="250979" y="62484"/>
            <a:ext cx="9866841" cy="1151608"/>
          </a:xfrm>
          <a:custGeom>
            <a:avLst/>
            <a:gdLst/>
            <a:ahLst/>
            <a:cxnLst/>
            <a:rect l="l" t="t" r="r" b="b"/>
            <a:pathLst>
              <a:path w="9866841" h="1151608">
                <a:moveTo>
                  <a:pt x="0" y="17217"/>
                </a:moveTo>
                <a:lnTo>
                  <a:pt x="9864861" y="0"/>
                </a:lnTo>
                <a:lnTo>
                  <a:pt x="9866841" y="1134391"/>
                </a:lnTo>
                <a:lnTo>
                  <a:pt x="1979" y="1151608"/>
                </a:lnTo>
                <a:lnTo>
                  <a:pt x="0" y="17217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008" t="-28143" r="-854" b="-30538"/>
            </a:stretch>
          </a:blipFill>
          <a:ln cap="rnd">
            <a:noFill/>
            <a:prstDash val="solid"/>
            <a:round/>
          </a:ln>
        </p:spPr>
      </p:sp>
      <p:sp>
        <p:nvSpPr>
          <p:cNvPr id="23" name="Freeform 23"/>
          <p:cNvSpPr/>
          <p:nvPr/>
        </p:nvSpPr>
        <p:spPr>
          <a:xfrm flipH="1">
            <a:off x="8533442" y="9549526"/>
            <a:ext cx="1753558" cy="3285355"/>
          </a:xfrm>
          <a:custGeom>
            <a:avLst/>
            <a:gdLst/>
            <a:ahLst/>
            <a:cxnLst/>
            <a:rect l="l" t="t" r="r" b="b"/>
            <a:pathLst>
              <a:path w="1753558" h="3285355">
                <a:moveTo>
                  <a:pt x="1753558" y="0"/>
                </a:moveTo>
                <a:lnTo>
                  <a:pt x="0" y="0"/>
                </a:lnTo>
                <a:lnTo>
                  <a:pt x="0" y="3285355"/>
                </a:lnTo>
                <a:lnTo>
                  <a:pt x="1753558" y="3285355"/>
                </a:lnTo>
                <a:lnTo>
                  <a:pt x="1753558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543287" y="2486317"/>
            <a:ext cx="2384764" cy="2433935"/>
          </a:xfrm>
          <a:custGeom>
            <a:avLst/>
            <a:gdLst/>
            <a:ahLst/>
            <a:cxnLst/>
            <a:rect l="l" t="t" r="r" b="b"/>
            <a:pathLst>
              <a:path w="2384764" h="2433935">
                <a:moveTo>
                  <a:pt x="0" y="0"/>
                </a:moveTo>
                <a:lnTo>
                  <a:pt x="2384764" y="0"/>
                </a:lnTo>
                <a:lnTo>
                  <a:pt x="2384764" y="2433935"/>
                </a:lnTo>
                <a:lnTo>
                  <a:pt x="0" y="243393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-1586019">
            <a:off x="6873613" y="4787322"/>
            <a:ext cx="1339348" cy="1063023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81695" y="1370322"/>
            <a:ext cx="9923611" cy="67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b="1" spc="-280">
                <a:solidFill>
                  <a:srgbClr val="006CB1"/>
                </a:solidFill>
                <a:latin typeface="Nunito Heavy"/>
                <a:ea typeface="Nunito Heavy"/>
                <a:cs typeface="Nunito Heavy"/>
                <a:sym typeface="Nunito Heavy"/>
              </a:rPr>
              <a:t>TUYỂN SINH LỚP 1 NĂM HỌC 2026-2027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52163" y="103682"/>
            <a:ext cx="940573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1"/>
              </a:lnSpc>
            </a:pPr>
            <a:r>
              <a:rPr lang="en-US" sz="3410" spc="-95">
                <a:ln>
                  <a:solidFill>
                    <a:schemeClr val="bg2"/>
                  </a:solidFill>
                </a:ln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UỶ BAN NHÂN DÂN XÃ XUÂN TRƯỜNG</a:t>
            </a:r>
          </a:p>
          <a:p>
            <a:pPr algn="ctr">
              <a:lnSpc>
                <a:spcPts val="4161"/>
              </a:lnSpc>
            </a:pPr>
            <a:r>
              <a:rPr lang="en-US" sz="3410" b="1" spc="-95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TRƯỜNG TIỂU HỌC XUÂN TIẾN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0917" y="9553344"/>
            <a:ext cx="7355668" cy="530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66"/>
              </a:lnSpc>
              <a:spcBef>
                <a:spcPct val="0"/>
              </a:spcBef>
            </a:pPr>
            <a:r>
              <a:rPr lang="en-US" sz="3118" b="1">
                <a:solidFill>
                  <a:srgbClr val="DC3233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Hồ sơ tuyển sinh</a:t>
            </a:r>
            <a:r>
              <a:rPr lang="en-US" sz="3118" b="1" u="none" strike="noStrike">
                <a:solidFill>
                  <a:srgbClr val="DC3233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20917" y="10190460"/>
            <a:ext cx="7631914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4317" lvl="1" indent="-317158" algn="l">
              <a:lnSpc>
                <a:spcPts val="4113"/>
              </a:lnSpc>
              <a:buFont typeface="Arial"/>
              <a:buChar char="•"/>
            </a:pPr>
            <a:r>
              <a:rPr lang="en-US" sz="2938" b="1" u="none" strike="noStrike">
                <a:solidFill>
                  <a:srgbClr val="006CB1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01 bản sao Giấy khai sinh hợp lệ.</a:t>
            </a:r>
          </a:p>
          <a:p>
            <a:pPr marL="634317" lvl="1" indent="-317158" algn="l">
              <a:lnSpc>
                <a:spcPts val="4113"/>
              </a:lnSpc>
              <a:buFont typeface="Arial"/>
              <a:buChar char="•"/>
            </a:pPr>
            <a:r>
              <a:rPr lang="en-US" sz="2938" b="1" u="none" strike="noStrike">
                <a:solidFill>
                  <a:srgbClr val="006CB1"/>
                </a:solidFill>
                <a:latin typeface="Nunito Bold"/>
                <a:ea typeface="Nunito Bold"/>
                <a:cs typeface="Nunito Bold"/>
                <a:sym typeface="Nunito Bold"/>
              </a:rPr>
              <a:t>Đơn xin học</a:t>
            </a:r>
            <a:r>
              <a:rPr lang="en-US" sz="2938" u="none" strike="noStrike">
                <a:solidFill>
                  <a:srgbClr val="006CB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938" i="1" u="none" strike="noStrike">
                <a:solidFill>
                  <a:srgbClr val="006CB1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(theo mẫu của nhà trường).</a:t>
            </a:r>
          </a:p>
          <a:p>
            <a:pPr marL="634317" lvl="1" indent="-317158" algn="l">
              <a:lnSpc>
                <a:spcPts val="4113"/>
              </a:lnSpc>
              <a:buFont typeface="Arial"/>
              <a:buChar char="•"/>
            </a:pPr>
            <a:r>
              <a:rPr lang="en-US" sz="2938" b="1" u="none" strike="noStrike">
                <a:solidFill>
                  <a:srgbClr val="006CB1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Giấy chứng nhận Hoàn thành chương trình mẫu giáo 5 tuổi </a:t>
            </a:r>
            <a:r>
              <a:rPr lang="en-US" sz="2938" i="1" u="none" strike="noStrike">
                <a:solidFill>
                  <a:srgbClr val="006CB1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(nếu có).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0917" y="2472922"/>
            <a:ext cx="5455436" cy="509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26"/>
              </a:lnSpc>
              <a:spcBef>
                <a:spcPct val="0"/>
              </a:spcBef>
            </a:pPr>
            <a:r>
              <a:rPr lang="en-US" sz="3018" b="1">
                <a:solidFill>
                  <a:srgbClr val="DC3233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Hình thức, thời gian tuyển snh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51961" y="3087655"/>
            <a:ext cx="6604686" cy="3740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1138" lvl="1" indent="-295569" algn="just">
              <a:lnSpc>
                <a:spcPts val="3340"/>
              </a:lnSpc>
              <a:buFont typeface="Arial"/>
              <a:buChar char="•"/>
            </a:pPr>
            <a:r>
              <a:rPr lang="en-US" sz="2738" b="1">
                <a:solidFill>
                  <a:srgbClr val="DC3233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Trực tiếp</a:t>
            </a:r>
            <a:r>
              <a:rPr lang="en-US" sz="2738" b="1">
                <a:solidFill>
                  <a:srgbClr val="006CB1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 tại trường sáng thứ Hai ngày 08/06/2026 từ 7 giờ 30 phút.</a:t>
            </a:r>
          </a:p>
          <a:p>
            <a:pPr marL="591138" lvl="1" indent="-295569" algn="just">
              <a:lnSpc>
                <a:spcPts val="3340"/>
              </a:lnSpc>
              <a:buFont typeface="Arial"/>
              <a:buChar char="•"/>
            </a:pPr>
            <a:r>
              <a:rPr lang="en-US" sz="2738" b="1">
                <a:solidFill>
                  <a:srgbClr val="DC3233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Hoặc trực tuyến</a:t>
            </a:r>
            <a:r>
              <a:rPr lang="en-US" sz="2738" b="1">
                <a:solidFill>
                  <a:srgbClr val="006CB1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, PHHS đăng ký theo đường linh:</a:t>
            </a:r>
          </a:p>
          <a:p>
            <a:pPr marL="591138" lvl="1" indent="-295569" algn="just">
              <a:lnSpc>
                <a:spcPts val="3340"/>
              </a:lnSpc>
              <a:buFont typeface="Arial"/>
              <a:buChar char="•"/>
            </a:pPr>
            <a:r>
              <a:rPr lang="en-US" sz="2738" b="1">
                <a:solidFill>
                  <a:srgbClr val="DC3233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Hay quét mã QR</a:t>
            </a:r>
            <a:r>
              <a:rPr lang="en-US" sz="2738" b="1">
                <a:solidFill>
                  <a:srgbClr val="006CB1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 để đăng ký ngay.</a:t>
            </a:r>
          </a:p>
          <a:p>
            <a:pPr algn="just">
              <a:lnSpc>
                <a:spcPts val="3340"/>
              </a:lnSpc>
            </a:pPr>
            <a:r>
              <a:rPr lang="en-US" sz="2738" b="1">
                <a:solidFill>
                  <a:srgbClr val="006CB1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   Từ ngày 04/06/2026 đến hết ngày </a:t>
            </a:r>
            <a:r>
              <a:rPr lang="en-US" sz="2738" b="1">
                <a:solidFill>
                  <a:srgbClr val="FFFFFF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 </a:t>
            </a:r>
            <a:r>
              <a:rPr lang="en-US" sz="2738" b="1">
                <a:solidFill>
                  <a:srgbClr val="006CB1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  </a:t>
            </a:r>
            <a:r>
              <a:rPr lang="en-US" sz="2738" b="1">
                <a:solidFill>
                  <a:srgbClr val="FFFFFF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000</a:t>
            </a:r>
            <a:r>
              <a:rPr lang="en-US" sz="2738" b="1">
                <a:solidFill>
                  <a:srgbClr val="006CB1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07/06/2026.</a:t>
            </a:r>
          </a:p>
          <a:p>
            <a:pPr algn="just">
              <a:lnSpc>
                <a:spcPts val="3093"/>
              </a:lnSpc>
            </a:pPr>
            <a:endParaRPr lang="en-US" sz="2738" b="1">
              <a:solidFill>
                <a:srgbClr val="006CB1"/>
              </a:solidFill>
              <a:latin typeface="Nunito Ultra-Bold"/>
              <a:ea typeface="Nunito Ultra-Bold"/>
              <a:cs typeface="Nunito Ultra-Bold"/>
              <a:sym typeface="Nunito Ultra-Bold"/>
            </a:endParaRPr>
          </a:p>
          <a:p>
            <a:pPr algn="just">
              <a:lnSpc>
                <a:spcPts val="3093"/>
              </a:lnSpc>
            </a:pPr>
            <a:endParaRPr lang="en-US" sz="2738" b="1">
              <a:solidFill>
                <a:srgbClr val="006CB1"/>
              </a:solidFill>
              <a:latin typeface="Nunito Ultra-Bold"/>
              <a:ea typeface="Nunito Ultra-Bold"/>
              <a:cs typeface="Nunito Ultra-Bold"/>
              <a:sym typeface="Nunito Ultra-Bold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1590136" y="6368836"/>
            <a:ext cx="8472715" cy="2952964"/>
            <a:chOff x="0" y="0"/>
            <a:chExt cx="2294480" cy="70144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294480" cy="701443"/>
            </a:xfrm>
            <a:custGeom>
              <a:avLst/>
              <a:gdLst/>
              <a:ahLst/>
              <a:cxnLst/>
              <a:rect l="l" t="t" r="r" b="b"/>
              <a:pathLst>
                <a:path w="2294480" h="701443">
                  <a:moveTo>
                    <a:pt x="45322" y="0"/>
                  </a:moveTo>
                  <a:lnTo>
                    <a:pt x="2249158" y="0"/>
                  </a:lnTo>
                  <a:cubicBezTo>
                    <a:pt x="2274189" y="0"/>
                    <a:pt x="2294480" y="20291"/>
                    <a:pt x="2294480" y="45322"/>
                  </a:cubicBezTo>
                  <a:lnTo>
                    <a:pt x="2294480" y="656121"/>
                  </a:lnTo>
                  <a:cubicBezTo>
                    <a:pt x="2294480" y="681152"/>
                    <a:pt x="2274189" y="701443"/>
                    <a:pt x="2249158" y="701443"/>
                  </a:cubicBezTo>
                  <a:lnTo>
                    <a:pt x="45322" y="701443"/>
                  </a:lnTo>
                  <a:cubicBezTo>
                    <a:pt x="33302" y="701443"/>
                    <a:pt x="21774" y="696668"/>
                    <a:pt x="13274" y="688169"/>
                  </a:cubicBezTo>
                  <a:cubicBezTo>
                    <a:pt x="4775" y="679669"/>
                    <a:pt x="0" y="668141"/>
                    <a:pt x="0" y="656121"/>
                  </a:cubicBezTo>
                  <a:lnTo>
                    <a:pt x="0" y="45322"/>
                  </a:lnTo>
                  <a:cubicBezTo>
                    <a:pt x="0" y="20291"/>
                    <a:pt x="20291" y="0"/>
                    <a:pt x="45322" y="0"/>
                  </a:cubicBezTo>
                  <a:close/>
                </a:path>
              </a:pathLst>
            </a:custGeom>
            <a:solidFill>
              <a:srgbClr val="FE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2294480" cy="739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930748" y="6416438"/>
            <a:ext cx="7867506" cy="543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66"/>
              </a:lnSpc>
              <a:spcBef>
                <a:spcPct val="0"/>
              </a:spcBef>
            </a:pPr>
            <a:r>
              <a:rPr lang="en-US" sz="3118" b="1">
                <a:solidFill>
                  <a:srgbClr val="DC3233"/>
                </a:solidFill>
                <a:latin typeface="Nunito Bold"/>
                <a:ea typeface="Nunito Bold"/>
                <a:cs typeface="Nunito Bold"/>
                <a:sym typeface="Nunito Bold"/>
              </a:rPr>
              <a:t>Đối tượng, địa điểm tuyển sinh trực tiếp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63673" y="7013476"/>
            <a:ext cx="8223347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2727" lvl="1" indent="-306364" algn="just">
              <a:lnSpc>
                <a:spcPts val="3604"/>
              </a:lnSpc>
              <a:buFont typeface="Arial"/>
              <a:buChar char="•"/>
            </a:pPr>
            <a:r>
              <a:rPr lang="en-US" sz="2838" b="1">
                <a:solidFill>
                  <a:srgbClr val="006CB1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Tất cả trẻ em ở Thôn 1,2,3,4,5,6,7,8,11,17 xã Xuân Trường có ngày sinh từ 01/01/2020 đến 31/12/2020.</a:t>
            </a:r>
          </a:p>
          <a:p>
            <a:pPr marL="612727" lvl="1" indent="-306364" algn="just">
              <a:lnSpc>
                <a:spcPts val="3604"/>
              </a:lnSpc>
              <a:buFont typeface="Arial"/>
              <a:buChar char="•"/>
            </a:pPr>
            <a:r>
              <a:rPr lang="en-US" sz="2838" b="1" u="none" strike="noStrike">
                <a:solidFill>
                  <a:srgbClr val="006CB1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Tại trường Tiểu học Xuân Tiến, xã Xuân Trường, tỉnh Ninh Bình.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3534F36D-5649-4429-9612-F7F59B5E9A7C}"/>
              </a:ext>
            </a:extLst>
          </p:cNvPr>
          <p:cNvSpPr txBox="1"/>
          <p:nvPr/>
        </p:nvSpPr>
        <p:spPr>
          <a:xfrm>
            <a:off x="3520392" y="4240855"/>
            <a:ext cx="3763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-74">
                <a:solidFill>
                  <a:srgbClr val="5E17EB"/>
                </a:solidFill>
                <a:latin typeface="Arial Narrow" panose="020B0606020202030204" pitchFamily="34" charset="0"/>
                <a:ea typeface="Montserrat Bold"/>
                <a:cs typeface="Montserrat Bold"/>
                <a:sym typeface="Montserrat Bold"/>
                <a:hlinkClick r:id="rId21"/>
              </a:rPr>
              <a:t>https://olm.vn/tsdc/14393</a:t>
            </a:r>
            <a:r>
              <a:rPr lang="en-US" sz="2800" b="1" spc="-74">
                <a:solidFill>
                  <a:srgbClr val="5E17EB"/>
                </a:solidFill>
                <a:latin typeface="Arial Narrow" panose="020B0606020202030204" pitchFamily="34" charset="0"/>
                <a:ea typeface="Montserrat Bold"/>
                <a:cs typeface="Montserrat Bold"/>
                <a:sym typeface="Montserrat Bold"/>
              </a:rPr>
              <a:t> </a:t>
            </a:r>
            <a:endParaRPr lang="en-US" sz="2800">
              <a:latin typeface="Arial Narrow" panose="020B060602020203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7C5103-8D86-46C0-9681-7F0FF7E58834}"/>
              </a:ext>
            </a:extLst>
          </p:cNvPr>
          <p:cNvCxnSpPr/>
          <p:nvPr/>
        </p:nvCxnSpPr>
        <p:spPr>
          <a:xfrm>
            <a:off x="3390900" y="1092200"/>
            <a:ext cx="3618147" cy="0"/>
          </a:xfrm>
          <a:prstGeom prst="line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E0458FED-A874-422C-8E3C-C45C738DF11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36832" r="68519" b="5225"/>
          <a:stretch/>
        </p:blipFill>
        <p:spPr>
          <a:xfrm>
            <a:off x="-109953" y="6302253"/>
            <a:ext cx="1887324" cy="27147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160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Nunito Ultra-Bold</vt:lpstr>
      <vt:lpstr>Nunito</vt:lpstr>
      <vt:lpstr>Arial</vt:lpstr>
      <vt:lpstr>Nunito Italics</vt:lpstr>
      <vt:lpstr>Nunito Bold</vt:lpstr>
      <vt:lpstr>Nunito Heavy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Tuyển sinh vào lớp 1 NH 2026-2027</dc:title>
  <dc:creator>HLC</dc:creator>
  <cp:lastModifiedBy>Nga Hoàng Thanh</cp:lastModifiedBy>
  <cp:revision>10</cp:revision>
  <dcterms:created xsi:type="dcterms:W3CDTF">2006-08-16T00:00:00Z</dcterms:created>
  <dcterms:modified xsi:type="dcterms:W3CDTF">2026-06-04T06:03:51Z</dcterms:modified>
  <dc:identifier>DAHHcXdq0C8</dc:identifier>
</cp:coreProperties>
</file>